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5" r:id="rId6"/>
    <p:sldId id="264" r:id="rId7"/>
    <p:sldId id="266" r:id="rId8"/>
  </p:sldIdLst>
  <p:sldSz cx="9144000" cy="5143500" type="screen16x9"/>
  <p:notesSz cx="6858000" cy="9144000"/>
  <p:embeddedFontLst>
    <p:embeddedFont>
      <p:font typeface="Syncopate" panose="020B0604020202020204" charset="0"/>
      <p:regular r:id="rId10"/>
      <p:bold r:id="rId11"/>
    </p:embeddedFont>
    <p:embeddedFont>
      <p:font typeface="Ubuntu Ligh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290B966-C89E-40E3-86B7-2D36C5DF1975}">
          <p14:sldIdLst>
            <p14:sldId id="256"/>
            <p14:sldId id="257"/>
            <p14:sldId id="258"/>
            <p14:sldId id="260"/>
            <p14:sldId id="265"/>
            <p14:sldId id="264"/>
            <p14:sldId id="266"/>
          </p14:sldIdLst>
        </p14:section>
        <p14:section name="Untitled Section" id="{90A9ECE0-E9DA-4F29-9AC3-27A59EE23D0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74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84" autoAdjust="0"/>
  </p:normalViewPr>
  <p:slideViewPr>
    <p:cSldViewPr snapToGrid="0">
      <p:cViewPr>
        <p:scale>
          <a:sx n="75" d="100"/>
          <a:sy n="75" d="100"/>
        </p:scale>
        <p:origin x="946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019938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93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 smtClean="0">
                <a:solidFill>
                  <a:schemeClr val="dk2"/>
                </a:solidFill>
              </a:rPr>
              <a:t>Problem statement (why)</a:t>
            </a:r>
            <a:endParaRPr lang="en-GB" sz="1000" dirty="0">
              <a:solidFill>
                <a:schemeClr val="dk2"/>
              </a:solidFill>
            </a:endParaRP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Char char="●"/>
            </a:pPr>
            <a:r>
              <a:rPr lang="en-GB" sz="1000" dirty="0" smtClean="0">
                <a:solidFill>
                  <a:schemeClr val="dk2"/>
                </a:solidFill>
              </a:rPr>
              <a:t>Compare </a:t>
            </a:r>
            <a:r>
              <a:rPr lang="en-GB" sz="1000" dirty="0">
                <a:solidFill>
                  <a:schemeClr val="dk2"/>
                </a:solidFill>
              </a:rPr>
              <a:t>Veteran Population with General Population</a:t>
            </a:r>
          </a:p>
          <a:p>
            <a:pPr marL="457200" marR="0" lvl="0" indent="-2921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Tx/>
              <a:buChar char="●"/>
              <a:tabLst/>
              <a:defRPr/>
            </a:pPr>
            <a:r>
              <a:rPr lang="en-GB" sz="1000" dirty="0" smtClean="0">
                <a:solidFill>
                  <a:schemeClr val="dk2"/>
                </a:solidFill>
              </a:rPr>
              <a:t>Offering</a:t>
            </a:r>
            <a:r>
              <a:rPr lang="en-GB" sz="1000" baseline="0" dirty="0" smtClean="0">
                <a:solidFill>
                  <a:schemeClr val="dk2"/>
                </a:solidFill>
              </a:rPr>
              <a:t> g</a:t>
            </a:r>
            <a:r>
              <a:rPr lang="en-GB" sz="1000" dirty="0" smtClean="0">
                <a:solidFill>
                  <a:schemeClr val="dk2"/>
                </a:solidFill>
              </a:rPr>
              <a:t>reater Geographic Granularity of Analysis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Char char="●"/>
            </a:pPr>
            <a:r>
              <a:rPr lang="en-GB" sz="1000" dirty="0" smtClean="0">
                <a:solidFill>
                  <a:schemeClr val="dk2"/>
                </a:solidFill>
              </a:rPr>
              <a:t>Across Four </a:t>
            </a:r>
            <a:r>
              <a:rPr lang="en-GB" sz="1000" dirty="0">
                <a:solidFill>
                  <a:schemeClr val="dk2"/>
                </a:solidFill>
              </a:rPr>
              <a:t>Themes:</a:t>
            </a:r>
          </a:p>
          <a:p>
            <a: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Char char="○"/>
            </a:pPr>
            <a:r>
              <a:rPr lang="en-GB" sz="1000" dirty="0">
                <a:solidFill>
                  <a:schemeClr val="dk2"/>
                </a:solidFill>
              </a:rPr>
              <a:t>Health</a:t>
            </a:r>
          </a:p>
          <a:p>
            <a: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Char char="○"/>
            </a:pPr>
            <a:r>
              <a:rPr lang="en-GB" sz="1000" dirty="0">
                <a:solidFill>
                  <a:schemeClr val="dk2"/>
                </a:solidFill>
              </a:rPr>
              <a:t>Education</a:t>
            </a:r>
          </a:p>
          <a:p>
            <a: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Char char="○"/>
            </a:pPr>
            <a:r>
              <a:rPr lang="en-GB" sz="1000" dirty="0">
                <a:solidFill>
                  <a:schemeClr val="dk2"/>
                </a:solidFill>
              </a:rPr>
              <a:t>Employment</a:t>
            </a:r>
          </a:p>
          <a:p>
            <a: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Char char="○"/>
            </a:pPr>
            <a:r>
              <a:rPr lang="en-GB" sz="1000" dirty="0">
                <a:solidFill>
                  <a:schemeClr val="dk2"/>
                </a:solidFill>
              </a:rPr>
              <a:t>Housing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Char char="●"/>
            </a:pPr>
            <a:r>
              <a:rPr lang="en-GB" sz="1000" dirty="0">
                <a:solidFill>
                  <a:schemeClr val="dk2"/>
                </a:solidFill>
              </a:rPr>
              <a:t>Identify </a:t>
            </a:r>
            <a:r>
              <a:rPr lang="en-GB" sz="1000" dirty="0" smtClean="0">
                <a:solidFill>
                  <a:schemeClr val="dk2"/>
                </a:solidFill>
              </a:rPr>
              <a:t>Areas of Inequality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Char char="●"/>
            </a:pPr>
            <a:r>
              <a:rPr lang="en-GB" sz="1000" dirty="0" smtClean="0">
                <a:solidFill>
                  <a:schemeClr val="dk2"/>
                </a:solidFill>
              </a:rPr>
              <a:t>Audience: </a:t>
            </a:r>
            <a:r>
              <a:rPr lang="en-GB" dirty="0" smtClean="0">
                <a:latin typeface="Ubuntu Light"/>
                <a:ea typeface="Ubuntu Light"/>
                <a:cs typeface="Ubuntu Light"/>
                <a:sym typeface="Ubuntu Light"/>
              </a:rPr>
              <a:t>Local </a:t>
            </a:r>
            <a:r>
              <a:rPr lang="en-GB" dirty="0" err="1" smtClean="0">
                <a:latin typeface="Ubuntu Light"/>
                <a:ea typeface="Ubuntu Light"/>
                <a:cs typeface="Ubuntu Light"/>
                <a:sym typeface="Ubuntu Light"/>
              </a:rPr>
              <a:t>Councilteam</a:t>
            </a:r>
            <a:r>
              <a:rPr lang="en-GB" dirty="0" smtClean="0">
                <a:latin typeface="Ubuntu Light"/>
                <a:ea typeface="Ubuntu Light"/>
                <a:cs typeface="Ubuntu Light"/>
                <a:sym typeface="Ubuntu Light"/>
              </a:rPr>
              <a:t> at the MoD receive many requests from different bodies requesting information about veterans. These people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Char char="○"/>
            </a:pPr>
            <a:r>
              <a:rPr lang="en-GB" dirty="0" smtClean="0">
                <a:latin typeface="Ubuntu Light"/>
                <a:ea typeface="Ubuntu Light"/>
                <a:cs typeface="Ubuntu Light"/>
                <a:sym typeface="Ubuntu Light"/>
              </a:rPr>
              <a:t>Doctors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Char char="○"/>
            </a:pPr>
            <a:r>
              <a:rPr lang="en-GB" dirty="0" smtClean="0">
                <a:latin typeface="Ubuntu Light"/>
                <a:ea typeface="Ubuntu Light"/>
                <a:cs typeface="Ubuntu Light"/>
                <a:sym typeface="Ubuntu Light"/>
              </a:rPr>
              <a:t>MP’s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Char char="○"/>
            </a:pPr>
            <a:r>
              <a:rPr lang="en-GB" dirty="0" smtClean="0">
                <a:latin typeface="Ubuntu Light"/>
                <a:ea typeface="Ubuntu Light"/>
                <a:cs typeface="Ubuntu Light"/>
                <a:sym typeface="Ubuntu Light"/>
              </a:rPr>
              <a:t>Individuals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Char char="○"/>
            </a:pPr>
            <a:r>
              <a:rPr lang="en-GB" dirty="0" smtClean="0">
                <a:latin typeface="Ubuntu Light"/>
                <a:ea typeface="Ubuntu Light"/>
                <a:cs typeface="Ubuntu Light"/>
                <a:sym typeface="Ubuntu Light"/>
              </a:rPr>
              <a:t>Families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Char char="○"/>
            </a:pPr>
            <a:r>
              <a:rPr lang="en-GB" dirty="0" smtClean="0">
                <a:latin typeface="Ubuntu Light"/>
                <a:ea typeface="Ubuntu Light"/>
                <a:cs typeface="Ubuntu Light"/>
                <a:sym typeface="Ubuntu Light"/>
              </a:rPr>
              <a:t>Veterans</a:t>
            </a:r>
            <a:endParaRPr lang="en-GB" sz="1000" dirty="0" smtClean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553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Vetbot</a:t>
            </a:r>
            <a:r>
              <a:rPr lang="en-GB" dirty="0" smtClean="0"/>
              <a:t> is a conversational AI </a:t>
            </a:r>
            <a:r>
              <a:rPr lang="en-GB" dirty="0" err="1" smtClean="0"/>
              <a:t>chatbot</a:t>
            </a:r>
            <a:r>
              <a:rPr lang="en-GB" dirty="0" smtClean="0"/>
              <a:t> that interprets natural language questions of</a:t>
            </a:r>
            <a:r>
              <a:rPr lang="en-GB" baseline="0" dirty="0" smtClean="0"/>
              <a:t> veteran data and allows interactive visualisation of the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476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89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/>
              <a:t>Vetbot</a:t>
            </a:r>
            <a:r>
              <a:rPr lang="en-GB" dirty="0" smtClean="0"/>
              <a:t> is a conversational AI </a:t>
            </a:r>
            <a:r>
              <a:rPr lang="en-GB" dirty="0" err="1" smtClean="0"/>
              <a:t>chatbot</a:t>
            </a:r>
            <a:r>
              <a:rPr lang="en-GB" dirty="0" smtClean="0"/>
              <a:t> that interprets natural language questions of</a:t>
            </a:r>
            <a:r>
              <a:rPr lang="en-GB" baseline="0" dirty="0" smtClean="0"/>
              <a:t> veteran data and allows interactive visualisation of the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851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Ubuntu Light"/>
              <a:buChar char="●"/>
            </a:pPr>
            <a:r>
              <a:rPr lang="en-GB" sz="1000" dirty="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Improve data collection.</a:t>
            </a:r>
          </a:p>
          <a:p>
            <a: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Ubuntu Light"/>
              <a:buChar char="○"/>
            </a:pPr>
            <a:r>
              <a:rPr lang="en-GB" sz="1000" dirty="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Obtain the raw data. In this instance, aggregate data has been provided.</a:t>
            </a:r>
          </a:p>
          <a:p>
            <a: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Ubuntu Light"/>
              <a:buChar char="○"/>
            </a:pPr>
            <a:r>
              <a:rPr lang="en-GB" sz="1000" dirty="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Obtain additional datasets, increasing functionality and accuracy.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Ubuntu Light"/>
              <a:buChar char="●"/>
            </a:pPr>
            <a:r>
              <a:rPr lang="en-GB" sz="1000" dirty="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Provide an export function allowing users the ability produce their own aggregate data.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Ubuntu Light"/>
              <a:buChar char="●"/>
            </a:pPr>
            <a:r>
              <a:rPr lang="en-GB" sz="1000" dirty="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Improve the security model. </a:t>
            </a:r>
          </a:p>
          <a:p>
            <a: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Ubuntu Light"/>
              <a:buChar char="○"/>
            </a:pPr>
            <a:r>
              <a:rPr lang="en-GB" sz="1000" dirty="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The added complexity of security has not been delivered in this </a:t>
            </a:r>
            <a:r>
              <a:rPr lang="en-GB" sz="1000" dirty="0" err="1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PoC</a:t>
            </a:r>
            <a:r>
              <a:rPr lang="en-GB" sz="1000" dirty="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, but has been considered.</a:t>
            </a:r>
          </a:p>
          <a:p>
            <a: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Ubuntu Light"/>
              <a:buChar char="○"/>
            </a:pPr>
            <a:r>
              <a:rPr lang="en-GB" sz="1000" dirty="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An additional audit trail would be beneficial.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79766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21351" y="4161050"/>
            <a:ext cx="1014101" cy="8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900" y="4161050"/>
            <a:ext cx="682845" cy="8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1500" b="1" dirty="0" err="1">
                <a:solidFill>
                  <a:srgbClr val="7030A0"/>
                </a:solidFill>
                <a:latin typeface="Syncopate"/>
                <a:ea typeface="Syncopate"/>
                <a:cs typeface="Syncopate"/>
                <a:sym typeface="Syncopate"/>
              </a:rPr>
              <a:t>Vet</a:t>
            </a:r>
            <a:r>
              <a:rPr lang="en-GB" sz="11500" b="1" dirty="0" err="1">
                <a:solidFill>
                  <a:schemeClr val="bg1">
                    <a:lumMod val="50000"/>
                  </a:schemeClr>
                </a:solidFill>
                <a:latin typeface="Syncopate"/>
                <a:ea typeface="Syncopate"/>
                <a:cs typeface="Syncopate"/>
                <a:sym typeface="Syncopate"/>
              </a:rPr>
              <a:t>Bot</a:t>
            </a:r>
            <a:endParaRPr lang="en-GB" sz="11500" b="1" dirty="0">
              <a:solidFill>
                <a:schemeClr val="bg1">
                  <a:lumMod val="50000"/>
                </a:schemeClr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i="1" dirty="0" smtClean="0">
                <a:latin typeface="Ubuntu Light"/>
                <a:ea typeface="Ubuntu Light"/>
                <a:cs typeface="Ubuntu Light"/>
                <a:sym typeface="Ubuntu Light"/>
              </a:rPr>
              <a:t>Supporting veterans through AI chat</a:t>
            </a:r>
            <a:br>
              <a:rPr lang="en-GB" i="1" dirty="0" smtClean="0">
                <a:latin typeface="Ubuntu Light"/>
                <a:ea typeface="Ubuntu Light"/>
                <a:cs typeface="Ubuntu Light"/>
                <a:sym typeface="Ubuntu Light"/>
              </a:rPr>
            </a:br>
            <a:r>
              <a:rPr lang="en-GB" i="1" dirty="0" smtClean="0">
                <a:latin typeface="Ubuntu Light"/>
                <a:ea typeface="Ubuntu Light"/>
                <a:cs typeface="Ubuntu Light"/>
                <a:sym typeface="Ubuntu Light"/>
              </a:rPr>
              <a:t>and innovative visualisation</a:t>
            </a:r>
            <a:endParaRPr lang="en-GB" i="1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6"/>
          <p:cNvSpPr txBox="1"/>
          <p:nvPr/>
        </p:nvSpPr>
        <p:spPr>
          <a:xfrm>
            <a:off x="128068" y="141341"/>
            <a:ext cx="3775668" cy="10794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800" b="1" dirty="0" smtClean="0">
                <a:solidFill>
                  <a:schemeClr val="tx1"/>
                </a:solidFill>
                <a:latin typeface="Syncopate" panose="020B0604020202020204" charset="0"/>
              </a:rPr>
              <a:t>Our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3200" b="1" dirty="0" err="1" smtClean="0">
                <a:solidFill>
                  <a:schemeClr val="tx1"/>
                </a:solidFill>
                <a:latin typeface="Syncopate" panose="020B0604020202020204" charset="0"/>
              </a:rPr>
              <a:t>CHallenge</a:t>
            </a:r>
            <a:endParaRPr lang="en-GB" sz="2400" b="1" dirty="0">
              <a:solidFill>
                <a:schemeClr val="tx1"/>
              </a:solidFill>
              <a:latin typeface="Syncopate" panose="020B0604020202020204" charset="0"/>
            </a:endParaRPr>
          </a:p>
        </p:txBody>
      </p:sp>
      <p:pic>
        <p:nvPicPr>
          <p:cNvPr id="1026" name="Picture 2" descr="http://4.bp.blogspot.com/-7FAepcsK8Fc/UG39N8N2YOI/AAAAAAAADqA/YesKA2UTzAI/s1600/audienc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848" y="-205853"/>
            <a:ext cx="3445207" cy="219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6"/>
          <p:cNvSpPr txBox="1"/>
          <p:nvPr/>
        </p:nvSpPr>
        <p:spPr>
          <a:xfrm>
            <a:off x="4219698" y="1321196"/>
            <a:ext cx="2108403" cy="5822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200" b="1" dirty="0" smtClean="0">
                <a:solidFill>
                  <a:srgbClr val="FFFFFF"/>
                </a:solidFill>
              </a:rPr>
              <a:t>DIVERSE</a:t>
            </a:r>
            <a:r>
              <a:rPr lang="en-GB" sz="1800" b="1" dirty="0" smtClean="0">
                <a:solidFill>
                  <a:srgbClr val="FFFFFF"/>
                </a:solidFill>
              </a:rPr>
              <a:t> </a:t>
            </a:r>
            <a:r>
              <a:rPr lang="en-GB" sz="1600" b="1" dirty="0" smtClean="0">
                <a:solidFill>
                  <a:srgbClr val="FFFFFF"/>
                </a:solidFill>
              </a:rPr>
              <a:t>AUDIENCES</a:t>
            </a:r>
            <a:endParaRPr lang="en-GB" sz="1600" b="1" dirty="0">
              <a:solidFill>
                <a:srgbClr val="FFFFFF"/>
              </a:solidFill>
            </a:endParaRPr>
          </a:p>
        </p:txBody>
      </p:sp>
      <p:pic>
        <p:nvPicPr>
          <p:cNvPr id="1028" name="Picture 4" descr="https://d2o01dk1ojdk3v.cloudfront.net/pub/media/catalog/product/cache/image/beff4985b56e3afdbeabfc89641a4582/l/o/london-city-street-map-print-charcoal_ls0155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4"/>
          <a:stretch/>
        </p:blipFill>
        <p:spPr bwMode="auto">
          <a:xfrm>
            <a:off x="2333979" y="2696478"/>
            <a:ext cx="4272016" cy="237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6"/>
          <p:cNvSpPr txBox="1"/>
          <p:nvPr/>
        </p:nvSpPr>
        <p:spPr>
          <a:xfrm>
            <a:off x="2384061" y="4139295"/>
            <a:ext cx="3039349" cy="6679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200" b="1" dirty="0" smtClean="0">
                <a:solidFill>
                  <a:srgbClr val="FFFFFF"/>
                </a:solidFill>
              </a:rPr>
              <a:t>GEOGRAPHIC</a:t>
            </a:r>
            <a:r>
              <a:rPr lang="en-GB" sz="2800" b="1" dirty="0" smtClean="0">
                <a:solidFill>
                  <a:srgbClr val="FFFFFF"/>
                </a:solidFill>
              </a:rPr>
              <a:t> </a:t>
            </a:r>
            <a:r>
              <a:rPr lang="en-GB" sz="1800" b="1" dirty="0" smtClean="0">
                <a:solidFill>
                  <a:srgbClr val="FFFFFF"/>
                </a:solidFill>
              </a:rPr>
              <a:t>GRANULARITY</a:t>
            </a:r>
            <a:endParaRPr lang="en-GB" sz="1800" b="1" dirty="0">
              <a:solidFill>
                <a:srgbClr val="FFFFFF"/>
              </a:solidFill>
            </a:endParaRPr>
          </a:p>
        </p:txBody>
      </p:sp>
      <p:pic>
        <p:nvPicPr>
          <p:cNvPr id="1032" name="Picture 8" descr="Image result for veteran uk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r="15538"/>
          <a:stretch/>
        </p:blipFill>
        <p:spPr bwMode="auto">
          <a:xfrm>
            <a:off x="399033" y="1356306"/>
            <a:ext cx="3751553" cy="20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Shape 64"/>
          <p:cNvGrpSpPr/>
          <p:nvPr/>
        </p:nvGrpSpPr>
        <p:grpSpPr>
          <a:xfrm>
            <a:off x="6397213" y="1376498"/>
            <a:ext cx="2746788" cy="2676681"/>
            <a:chOff x="6197968" y="1927219"/>
            <a:chExt cx="2113668" cy="1961626"/>
          </a:xfrm>
        </p:grpSpPr>
        <p:pic>
          <p:nvPicPr>
            <p:cNvPr id="65" name="Shape 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97968" y="1927219"/>
              <a:ext cx="1961650" cy="1961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Shape 66"/>
            <p:cNvSpPr txBox="1"/>
            <p:nvPr/>
          </p:nvSpPr>
          <p:spPr>
            <a:xfrm>
              <a:off x="6707618" y="2657128"/>
              <a:ext cx="1604018" cy="42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GB" sz="4000" b="1" dirty="0" smtClean="0">
                  <a:solidFill>
                    <a:srgbClr val="FFFFFF"/>
                  </a:solidFill>
                </a:rPr>
                <a:t>FOUR</a:t>
              </a:r>
              <a:r>
                <a:rPr lang="en-GB" sz="2800" b="1" dirty="0" smtClean="0">
                  <a:solidFill>
                    <a:srgbClr val="FFFFFF"/>
                  </a:solidFill>
                </a:rPr>
                <a:t/>
              </a:r>
              <a:br>
                <a:rPr lang="en-GB" sz="2800" b="1" dirty="0" smtClean="0">
                  <a:solidFill>
                    <a:srgbClr val="FFFFFF"/>
                  </a:solidFill>
                </a:rPr>
              </a:br>
              <a:r>
                <a:rPr lang="en-GB" sz="2000" b="1" dirty="0" smtClean="0">
                  <a:solidFill>
                    <a:srgbClr val="FFFFFF"/>
                  </a:solidFill>
                </a:rPr>
                <a:t>THEMES</a:t>
              </a:r>
              <a:endParaRPr lang="en-GB" sz="28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Shape 66"/>
          <p:cNvSpPr txBox="1"/>
          <p:nvPr/>
        </p:nvSpPr>
        <p:spPr>
          <a:xfrm>
            <a:off x="627812" y="2465168"/>
            <a:ext cx="3039349" cy="6679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000" b="1" dirty="0" smtClean="0">
                <a:solidFill>
                  <a:srgbClr val="FFFFFF"/>
                </a:solidFill>
              </a:rPr>
              <a:t>VETERAN </a:t>
            </a:r>
            <a:r>
              <a:rPr lang="en-GB" sz="2400" b="1" dirty="0" smtClean="0">
                <a:solidFill>
                  <a:srgbClr val="FFFFFF"/>
                </a:solidFill>
              </a:rPr>
              <a:t>POPULATION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0687" y="2054587"/>
            <a:ext cx="43199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100" b="1" dirty="0" err="1">
                <a:solidFill>
                  <a:srgbClr val="7030A0"/>
                </a:solidFill>
                <a:latin typeface="Syncopate"/>
                <a:ea typeface="Syncopate"/>
                <a:cs typeface="Syncopate"/>
                <a:sym typeface="Syncopate"/>
              </a:rPr>
              <a:t>Vet</a:t>
            </a:r>
            <a:r>
              <a:rPr lang="en-GB" sz="3100" b="1" dirty="0" err="1">
                <a:solidFill>
                  <a:schemeClr val="bg1">
                    <a:lumMod val="50000"/>
                  </a:schemeClr>
                </a:solidFill>
                <a:latin typeface="Syncopate"/>
                <a:ea typeface="Syncopate"/>
                <a:cs typeface="Syncopate"/>
                <a:sym typeface="Syncopate"/>
              </a:rPr>
              <a:t>Bot</a:t>
            </a:r>
            <a:endParaRPr lang="en-GB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755075"/>
            <a:ext cx="9437826" cy="58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66"/>
          <p:cNvSpPr txBox="1"/>
          <p:nvPr/>
        </p:nvSpPr>
        <p:spPr>
          <a:xfrm>
            <a:off x="201168" y="82296"/>
            <a:ext cx="3282696" cy="10794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800" b="1" dirty="0" smtClean="0">
                <a:solidFill>
                  <a:srgbClr val="FFFFFF"/>
                </a:solidFill>
                <a:latin typeface="Syncopate" panose="020B0604020202020204" charset="0"/>
              </a:rPr>
              <a:t>What is</a:t>
            </a:r>
            <a:br>
              <a:rPr lang="en-GB" sz="2800" b="1" dirty="0" smtClean="0">
                <a:solidFill>
                  <a:srgbClr val="FFFFFF"/>
                </a:solidFill>
                <a:latin typeface="Syncopate" panose="020B0604020202020204" charset="0"/>
              </a:rPr>
            </a:br>
            <a:r>
              <a:rPr lang="en-GB" sz="3600" b="1" dirty="0" err="1" smtClean="0">
                <a:solidFill>
                  <a:srgbClr val="7030A0"/>
                </a:solidFill>
                <a:latin typeface="Syncopate" panose="020B0604020202020204" charset="0"/>
              </a:rPr>
              <a:t>Vet</a:t>
            </a:r>
            <a:r>
              <a:rPr lang="en-GB" sz="3600" b="1" dirty="0" err="1" smtClean="0">
                <a:solidFill>
                  <a:srgbClr val="7F7F7F"/>
                </a:solidFill>
                <a:latin typeface="Syncopate" panose="020B0604020202020204" charset="0"/>
              </a:rPr>
              <a:t>bot</a:t>
            </a:r>
            <a:r>
              <a:rPr lang="en-GB" sz="3600" b="1" dirty="0" smtClean="0">
                <a:solidFill>
                  <a:srgbClr val="FFFFFF"/>
                </a:solidFill>
                <a:latin typeface="Syncopate" panose="020B0604020202020204" charset="0"/>
              </a:rPr>
              <a:t>?</a:t>
            </a:r>
            <a:endParaRPr lang="en-GB" sz="2000" b="1" dirty="0">
              <a:solidFill>
                <a:srgbClr val="FFFFFF"/>
              </a:solidFill>
              <a:latin typeface="Syncopat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97"/>
          <p:cNvSpPr/>
          <p:nvPr/>
        </p:nvSpPr>
        <p:spPr>
          <a:xfrm>
            <a:off x="5607736" y="3994515"/>
            <a:ext cx="1822812" cy="795044"/>
          </a:xfrm>
          <a:prstGeom prst="flowChartAlternateProcess">
            <a:avLst/>
          </a:prstGeom>
          <a:solidFill>
            <a:srgbClr val="8CC740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Watson Conversation</a:t>
            </a:r>
            <a:endParaRPr lang="en-GB" sz="20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Shape 97"/>
          <p:cNvSpPr/>
          <p:nvPr/>
        </p:nvSpPr>
        <p:spPr>
          <a:xfrm>
            <a:off x="4145856" y="2568670"/>
            <a:ext cx="1922153" cy="838373"/>
          </a:xfrm>
          <a:prstGeom prst="flowChartAlternateProcess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000" b="1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Web Based </a:t>
            </a:r>
            <a:r>
              <a:rPr lang="en-GB" sz="2000" b="1" dirty="0" smtClean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User Interface</a:t>
            </a:r>
            <a:endParaRPr lang="en-GB" sz="2000" b="1"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5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464" y="163256"/>
            <a:ext cx="1646935" cy="1646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9"/>
          <p:cNvSpPr/>
          <p:nvPr/>
        </p:nvSpPr>
        <p:spPr>
          <a:xfrm>
            <a:off x="1626362" y="2568670"/>
            <a:ext cx="1467497" cy="838373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Analytics engine</a:t>
            </a:r>
            <a:endParaRPr lang="en-GB" sz="20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" name="Shape 100"/>
          <p:cNvSpPr/>
          <p:nvPr/>
        </p:nvSpPr>
        <p:spPr>
          <a:xfrm>
            <a:off x="128886" y="1911893"/>
            <a:ext cx="1254902" cy="1075963"/>
          </a:xfrm>
          <a:prstGeom prst="can">
            <a:avLst>
              <a:gd name="adj" fmla="val 2500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ONS</a:t>
            </a:r>
            <a:b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</a:b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data</a:t>
            </a:r>
            <a:endParaRPr lang="en-GB" sz="20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8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478" y="3161170"/>
            <a:ext cx="1230867" cy="1230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hape 104"/>
          <p:cNvCxnSpPr>
            <a:stCxn id="4" idx="0"/>
            <a:endCxn id="5" idx="2"/>
          </p:cNvCxnSpPr>
          <p:nvPr/>
        </p:nvCxnSpPr>
        <p:spPr>
          <a:xfrm rot="16200000" flipV="1">
            <a:off x="4727694" y="2189430"/>
            <a:ext cx="758479" cy="1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2" name="Shape 105"/>
          <p:cNvCxnSpPr>
            <a:stCxn id="7" idx="1"/>
            <a:endCxn id="6" idx="0"/>
          </p:cNvCxnSpPr>
          <p:nvPr/>
        </p:nvCxnSpPr>
        <p:spPr>
          <a:xfrm rot="16200000" flipH="1">
            <a:off x="1229835" y="1438394"/>
            <a:ext cx="656777" cy="1603774"/>
          </a:xfrm>
          <a:prstGeom prst="curvedConnector3">
            <a:avLst>
              <a:gd name="adj1" fmla="val -34806"/>
            </a:avLst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106"/>
          <p:cNvCxnSpPr>
            <a:stCxn id="6" idx="3"/>
            <a:endCxn id="4" idx="1"/>
          </p:cNvCxnSpPr>
          <p:nvPr/>
        </p:nvCxnSpPr>
        <p:spPr>
          <a:xfrm>
            <a:off x="3093859" y="2987857"/>
            <a:ext cx="1051997" cy="12700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9" name="Shape 66"/>
          <p:cNvSpPr txBox="1"/>
          <p:nvPr/>
        </p:nvSpPr>
        <p:spPr>
          <a:xfrm>
            <a:off x="182880" y="445025"/>
            <a:ext cx="3703320" cy="10794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800" b="1" dirty="0" smtClean="0">
                <a:solidFill>
                  <a:schemeClr val="tx1"/>
                </a:solidFill>
                <a:latin typeface="Syncopate" panose="020B0604020202020204" charset="0"/>
              </a:rPr>
              <a:t>How does it </a:t>
            </a:r>
            <a:r>
              <a:rPr lang="en-GB" sz="4800" b="1" dirty="0" smtClean="0">
                <a:solidFill>
                  <a:schemeClr val="tx1"/>
                </a:solidFill>
                <a:latin typeface="Syncopate" panose="020B0604020202020204" charset="0"/>
              </a:rPr>
              <a:t>work?</a:t>
            </a:r>
            <a:endParaRPr lang="en-GB" sz="4000" b="1" dirty="0">
              <a:solidFill>
                <a:schemeClr val="tx1"/>
              </a:solidFill>
              <a:latin typeface="Syncopate" panose="020B0604020202020204" charset="0"/>
            </a:endParaRPr>
          </a:p>
        </p:txBody>
      </p:sp>
      <p:sp>
        <p:nvSpPr>
          <p:cNvPr id="38" name="Shape 100"/>
          <p:cNvSpPr/>
          <p:nvPr/>
        </p:nvSpPr>
        <p:spPr>
          <a:xfrm>
            <a:off x="125649" y="3062794"/>
            <a:ext cx="1258139" cy="1075963"/>
          </a:xfrm>
          <a:prstGeom prst="can">
            <a:avLst>
              <a:gd name="adj" fmla="val 2500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Veteran data</a:t>
            </a:r>
            <a:endParaRPr lang="en-GB" sz="20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40" name="Shape 105"/>
          <p:cNvCxnSpPr>
            <a:stCxn id="38" idx="4"/>
            <a:endCxn id="6" idx="1"/>
          </p:cNvCxnSpPr>
          <p:nvPr/>
        </p:nvCxnSpPr>
        <p:spPr>
          <a:xfrm flipV="1">
            <a:off x="1383788" y="2987857"/>
            <a:ext cx="242574" cy="612919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1" name="Shape 106"/>
          <p:cNvCxnSpPr>
            <a:stCxn id="162" idx="1"/>
            <a:endCxn id="4" idx="2"/>
          </p:cNvCxnSpPr>
          <p:nvPr/>
        </p:nvCxnSpPr>
        <p:spPr>
          <a:xfrm rot="10800000">
            <a:off x="5106934" y="3407043"/>
            <a:ext cx="500803" cy="984994"/>
          </a:xfrm>
          <a:prstGeom prst="curvedConnector2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7" name="Shape 102"/>
          <p:cNvSpPr/>
          <p:nvPr/>
        </p:nvSpPr>
        <p:spPr>
          <a:xfrm>
            <a:off x="6895079" y="565538"/>
            <a:ext cx="2103997" cy="838373"/>
          </a:xfrm>
          <a:prstGeom prst="flowChartAlternateProcess">
            <a:avLst/>
          </a:prstGeom>
          <a:solidFill>
            <a:srgbClr val="7030A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 b="1" dirty="0" smtClean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Visualisation</a:t>
            </a:r>
            <a:endParaRPr lang="en-GB" sz="2000" b="1"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118" name="Shape 106"/>
          <p:cNvCxnSpPr>
            <a:stCxn id="117" idx="2"/>
            <a:endCxn id="4" idx="3"/>
          </p:cNvCxnSpPr>
          <p:nvPr/>
        </p:nvCxnSpPr>
        <p:spPr>
          <a:xfrm rot="5400000">
            <a:off x="6215571" y="1256350"/>
            <a:ext cx="1583946" cy="1879069"/>
          </a:xfrm>
          <a:prstGeom prst="curvedConnector2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35" name="Shape 106"/>
          <p:cNvCxnSpPr>
            <a:stCxn id="117" idx="1"/>
            <a:endCxn id="5" idx="3"/>
          </p:cNvCxnSpPr>
          <p:nvPr/>
        </p:nvCxnSpPr>
        <p:spPr>
          <a:xfrm rot="10800000" flipV="1">
            <a:off x="5930399" y="984724"/>
            <a:ext cx="964680" cy="1999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chemeClr val="dk2"/>
            </a:solidFill>
            <a:prstDash val="sysDash"/>
            <a:round/>
            <a:headEnd type="triangle" w="lg" len="lg"/>
            <a:tailEnd type="none" w="lg" len="lg"/>
          </a:ln>
        </p:spPr>
      </p:cxnSp>
      <p:sp>
        <p:nvSpPr>
          <p:cNvPr id="170" name="Shape 100"/>
          <p:cNvSpPr/>
          <p:nvPr/>
        </p:nvSpPr>
        <p:spPr>
          <a:xfrm>
            <a:off x="1537498" y="3913305"/>
            <a:ext cx="976321" cy="1075963"/>
          </a:xfrm>
          <a:prstGeom prst="can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ISS</a:t>
            </a:r>
            <a:b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</a:b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data</a:t>
            </a:r>
            <a:endParaRPr lang="en-GB" sz="20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179" name="Shape 105"/>
          <p:cNvCxnSpPr>
            <a:stCxn id="170" idx="1"/>
            <a:endCxn id="6" idx="2"/>
          </p:cNvCxnSpPr>
          <p:nvPr/>
        </p:nvCxnSpPr>
        <p:spPr>
          <a:xfrm rot="5400000" flipH="1" flipV="1">
            <a:off x="1939754" y="3492948"/>
            <a:ext cx="506262" cy="334452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chemeClr val="bg1">
                <a:lumMod val="65000"/>
              </a:schemeClr>
            </a:solidFill>
            <a:prstDash val="sysDash"/>
            <a:round/>
            <a:headEnd type="none" w="lg" len="lg"/>
            <a:tailEnd type="triangle" w="lg" len="lg"/>
          </a:ln>
        </p:spPr>
      </p:cxnSp>
      <p:sp>
        <p:nvSpPr>
          <p:cNvPr id="196" name="Shape 100"/>
          <p:cNvSpPr/>
          <p:nvPr/>
        </p:nvSpPr>
        <p:spPr>
          <a:xfrm>
            <a:off x="2667529" y="3913305"/>
            <a:ext cx="976321" cy="1075963"/>
          </a:xfrm>
          <a:prstGeom prst="can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Open</a:t>
            </a:r>
            <a:b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</a:b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data</a:t>
            </a:r>
            <a:endParaRPr lang="en-GB" sz="20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197" name="Shape 105"/>
          <p:cNvCxnSpPr>
            <a:stCxn id="196" idx="1"/>
            <a:endCxn id="6" idx="2"/>
          </p:cNvCxnSpPr>
          <p:nvPr/>
        </p:nvCxnSpPr>
        <p:spPr>
          <a:xfrm rot="16200000" flipV="1">
            <a:off x="2504770" y="3262384"/>
            <a:ext cx="506262" cy="795579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chemeClr val="bg1">
                <a:lumMod val="65000"/>
              </a:schemeClr>
            </a:solidFill>
            <a:prstDash val="sysDash"/>
            <a:round/>
            <a:headEnd type="none" w="lg" len="lg"/>
            <a:tailEnd type="triangle" w="lg" len="lg"/>
          </a:ln>
        </p:spPr>
      </p:cxnSp>
      <p:sp>
        <p:nvSpPr>
          <p:cNvPr id="200" name="Shape 100"/>
          <p:cNvSpPr/>
          <p:nvPr/>
        </p:nvSpPr>
        <p:spPr>
          <a:xfrm>
            <a:off x="3797560" y="3913027"/>
            <a:ext cx="976321" cy="1075963"/>
          </a:xfrm>
          <a:prstGeom prst="can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Social</a:t>
            </a:r>
            <a:b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</a:br>
            <a:r>
              <a:rPr lang="en-GB" sz="2000" dirty="0" smtClean="0">
                <a:latin typeface="Ubuntu Light"/>
                <a:ea typeface="Ubuntu Light"/>
                <a:cs typeface="Ubuntu Light"/>
                <a:sym typeface="Ubuntu Light"/>
              </a:rPr>
              <a:t>data</a:t>
            </a:r>
            <a:endParaRPr lang="en-GB" sz="20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201" name="Shape 105"/>
          <p:cNvCxnSpPr>
            <a:stCxn id="200" idx="1"/>
            <a:endCxn id="6" idx="2"/>
          </p:cNvCxnSpPr>
          <p:nvPr/>
        </p:nvCxnSpPr>
        <p:spPr>
          <a:xfrm rot="16200000" flipV="1">
            <a:off x="3069924" y="2697230"/>
            <a:ext cx="505984" cy="1925610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chemeClr val="bg1">
                <a:lumMod val="65000"/>
              </a:schemeClr>
            </a:solidFill>
            <a:prstDash val="sysDash"/>
            <a:round/>
            <a:headEnd type="none" w="lg" len="lg"/>
            <a:tailEnd type="triangle" w="lg" len="lg"/>
          </a:ln>
        </p:spPr>
      </p:cxnSp>
      <p:sp>
        <p:nvSpPr>
          <p:cNvPr id="204" name="Rectangle 203"/>
          <p:cNvSpPr/>
          <p:nvPr/>
        </p:nvSpPr>
        <p:spPr>
          <a:xfrm>
            <a:off x="2406108" y="1763397"/>
            <a:ext cx="25021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rgbClr val="7030A0"/>
                </a:solidFill>
                <a:latin typeface="Syncopate"/>
                <a:ea typeface="Syncopate"/>
                <a:cs typeface="Syncopate"/>
                <a:sym typeface="Syncopate"/>
              </a:rPr>
              <a:t>Vet</a:t>
            </a:r>
            <a:r>
              <a:rPr lang="en-GB" sz="3200" b="1" dirty="0" err="1">
                <a:solidFill>
                  <a:schemeClr val="bg1">
                    <a:lumMod val="50000"/>
                  </a:schemeClr>
                </a:solidFill>
                <a:latin typeface="Syncopate"/>
                <a:ea typeface="Syncopate"/>
                <a:cs typeface="Syncopate"/>
                <a:sym typeface="Syncopate"/>
              </a:rPr>
              <a:t>Bot</a:t>
            </a:r>
            <a:endParaRPr lang="en-GB" sz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kdoc.tv/wp-content/uploads/sites/10/2016/03/technical_p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240" y="-106680"/>
            <a:ext cx="11693584" cy="525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66"/>
          <p:cNvSpPr txBox="1"/>
          <p:nvPr/>
        </p:nvSpPr>
        <p:spPr>
          <a:xfrm>
            <a:off x="672812" y="1211899"/>
            <a:ext cx="8031480" cy="8912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4400" b="1" dirty="0" err="1" smtClean="0">
                <a:solidFill>
                  <a:srgbClr val="7030A0"/>
                </a:solidFill>
                <a:latin typeface="Syncopate" panose="020B0604020202020204" charset="0"/>
              </a:rPr>
              <a:t>Vet</a:t>
            </a:r>
            <a:r>
              <a:rPr lang="en-GB" sz="4400" b="1" dirty="0" err="1" smtClean="0">
                <a:solidFill>
                  <a:srgbClr val="7F7F7F"/>
                </a:solidFill>
                <a:latin typeface="Syncopate" panose="020B0604020202020204" charset="0"/>
              </a:rPr>
              <a:t>bot</a:t>
            </a:r>
            <a:r>
              <a:rPr lang="en-GB" sz="4400" b="1" dirty="0" smtClean="0">
                <a:solidFill>
                  <a:srgbClr val="FFFFFF"/>
                </a:solidFill>
                <a:latin typeface="Syncopate" panose="020B0604020202020204" charset="0"/>
              </a:rPr>
              <a:t> DEMO</a:t>
            </a:r>
            <a:endParaRPr lang="en-GB" sz="3600" b="1" dirty="0">
              <a:solidFill>
                <a:srgbClr val="FFFFFF"/>
              </a:solidFill>
              <a:latin typeface="Syncopat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40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media.licdn.com/mpr/mpr/AAIA_wDGAAAAAQAAAAAAAA06AAAAJGQ5YjY4YmNhLWM4MGMtNDFhOC1hOTYwLTM1MGRkZjQxMGQ0N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6" t="2378" r="-547" b="44084"/>
          <a:stretch/>
        </p:blipFill>
        <p:spPr bwMode="auto">
          <a:xfrm>
            <a:off x="4352256" y="1312985"/>
            <a:ext cx="4554660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01" y="1911464"/>
            <a:ext cx="4188959" cy="1700415"/>
          </a:xfrm>
          <a:prstGeom prst="rect">
            <a:avLst/>
          </a:prstGeom>
        </p:spPr>
      </p:pic>
      <p:sp>
        <p:nvSpPr>
          <p:cNvPr id="8" name="Shape 66"/>
          <p:cNvSpPr txBox="1"/>
          <p:nvPr/>
        </p:nvSpPr>
        <p:spPr>
          <a:xfrm>
            <a:off x="182880" y="445025"/>
            <a:ext cx="3703320" cy="10794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800" b="1" dirty="0" smtClean="0">
                <a:solidFill>
                  <a:schemeClr val="tx1"/>
                </a:solidFill>
                <a:latin typeface="Syncopate" panose="020B0604020202020204" charset="0"/>
              </a:rPr>
              <a:t>What’s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4800" b="1" dirty="0" smtClean="0">
                <a:solidFill>
                  <a:schemeClr val="tx1"/>
                </a:solidFill>
                <a:latin typeface="Syncopate" panose="020B0604020202020204" charset="0"/>
              </a:rPr>
              <a:t>NEXT?</a:t>
            </a:r>
            <a:endParaRPr lang="en-GB" sz="4000" b="1" dirty="0">
              <a:solidFill>
                <a:schemeClr val="tx1"/>
              </a:solidFill>
              <a:latin typeface="Syncopate" panose="020B0604020202020204" charset="0"/>
            </a:endParaRPr>
          </a:p>
        </p:txBody>
      </p:sp>
      <p:sp>
        <p:nvSpPr>
          <p:cNvPr id="9" name="Shape 66"/>
          <p:cNvSpPr txBox="1"/>
          <p:nvPr/>
        </p:nvSpPr>
        <p:spPr>
          <a:xfrm>
            <a:off x="743201" y="2420645"/>
            <a:ext cx="3305045" cy="6679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000" b="1" dirty="0" smtClean="0">
                <a:solidFill>
                  <a:srgbClr val="FFFFFF"/>
                </a:solidFill>
              </a:rPr>
              <a:t>DATA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b="1" dirty="0" smtClean="0">
                <a:solidFill>
                  <a:srgbClr val="FFFFFF"/>
                </a:solidFill>
              </a:rPr>
              <a:t>ACCURACY</a:t>
            </a:r>
            <a:br>
              <a:rPr lang="en-GB" sz="2400" b="1" dirty="0" smtClean="0">
                <a:solidFill>
                  <a:srgbClr val="FFFFFF"/>
                </a:solidFill>
              </a:rPr>
            </a:br>
            <a:r>
              <a:rPr lang="en-GB" sz="2400" b="1" dirty="0" smtClean="0">
                <a:solidFill>
                  <a:srgbClr val="FFFFFF"/>
                </a:solidFill>
              </a:rPr>
              <a:t>VOLUME</a:t>
            </a:r>
            <a:endParaRPr lang="en-GB" sz="1050" b="1" dirty="0">
              <a:solidFill>
                <a:srgbClr val="FFFFFF"/>
              </a:solidFill>
            </a:endParaRPr>
          </a:p>
        </p:txBody>
      </p:sp>
      <p:pic>
        <p:nvPicPr>
          <p:cNvPr id="2050" name="Picture 2" descr="ThinkstockPhotos-533535877-(1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49" y="252289"/>
            <a:ext cx="2522515" cy="17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66"/>
          <p:cNvSpPr txBox="1"/>
          <p:nvPr/>
        </p:nvSpPr>
        <p:spPr>
          <a:xfrm>
            <a:off x="3504407" y="1256367"/>
            <a:ext cx="3305045" cy="6679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 b="1" dirty="0" smtClean="0">
                <a:solidFill>
                  <a:srgbClr val="FFFFFF"/>
                </a:solidFill>
              </a:rPr>
              <a:t>IMPROVE</a:t>
            </a:r>
          </a:p>
          <a:p>
            <a:pPr lvl="0">
              <a:spcBef>
                <a:spcPts val="0"/>
              </a:spcBef>
              <a:buNone/>
            </a:pPr>
            <a:r>
              <a:rPr lang="en-GB" sz="2800" b="1" dirty="0" smtClean="0">
                <a:solidFill>
                  <a:srgbClr val="FFFFFF"/>
                </a:solidFill>
              </a:rPr>
              <a:t>SECURITY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76" y="2695035"/>
            <a:ext cx="4058943" cy="2283993"/>
          </a:xfrm>
          <a:prstGeom prst="rect">
            <a:avLst/>
          </a:prstGeom>
        </p:spPr>
      </p:pic>
      <p:sp>
        <p:nvSpPr>
          <p:cNvPr id="13" name="Shape 66"/>
          <p:cNvSpPr txBox="1"/>
          <p:nvPr/>
        </p:nvSpPr>
        <p:spPr>
          <a:xfrm>
            <a:off x="3294490" y="2434719"/>
            <a:ext cx="3743912" cy="1755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000" b="1" dirty="0" smtClean="0">
                <a:solidFill>
                  <a:srgbClr val="FFFFFF"/>
                </a:solidFill>
              </a:rPr>
              <a:t>SCALE</a:t>
            </a:r>
            <a:endParaRPr lang="en-GB" sz="4000" b="1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400" b="1" dirty="0" smtClean="0">
                <a:solidFill>
                  <a:srgbClr val="FFFFFF"/>
                </a:solidFill>
              </a:rPr>
              <a:t>AND REUSE</a:t>
            </a:r>
          </a:p>
        </p:txBody>
      </p:sp>
      <p:sp>
        <p:nvSpPr>
          <p:cNvPr id="18" name="Shape 66"/>
          <p:cNvSpPr txBox="1"/>
          <p:nvPr/>
        </p:nvSpPr>
        <p:spPr>
          <a:xfrm>
            <a:off x="5542821" y="1802966"/>
            <a:ext cx="3305045" cy="6679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2400" b="1" dirty="0" smtClean="0">
                <a:solidFill>
                  <a:srgbClr val="FFFFFF"/>
                </a:solidFill>
              </a:rPr>
              <a:t>REFINED</a:t>
            </a:r>
          </a:p>
          <a:p>
            <a:pPr lvl="0" algn="r">
              <a:spcBef>
                <a:spcPts val="0"/>
              </a:spcBef>
              <a:buNone/>
            </a:pPr>
            <a:r>
              <a:rPr lang="en-GB" sz="4000" b="1" dirty="0" smtClean="0">
                <a:solidFill>
                  <a:srgbClr val="FFFFFF"/>
                </a:solidFill>
              </a:rPr>
              <a:t>ANALYTICS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33169" y="421663"/>
            <a:ext cx="2714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err="1">
                <a:solidFill>
                  <a:srgbClr val="7030A0"/>
                </a:solidFill>
                <a:latin typeface="Syncopate"/>
                <a:ea typeface="Syncopate"/>
                <a:cs typeface="Syncopate"/>
                <a:sym typeface="Syncopate"/>
              </a:rPr>
              <a:t>Vet</a:t>
            </a:r>
            <a:r>
              <a:rPr lang="en-GB" sz="3600" b="1" dirty="0" err="1">
                <a:solidFill>
                  <a:schemeClr val="bg1">
                    <a:lumMod val="50000"/>
                  </a:schemeClr>
                </a:solidFill>
                <a:latin typeface="Syncopate"/>
                <a:ea typeface="Syncopate"/>
                <a:cs typeface="Syncopate"/>
                <a:sym typeface="Syncopate"/>
              </a:rPr>
              <a:t>Bot</a:t>
            </a:r>
            <a:endParaRPr lang="en-GB" sz="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26497" y="1285243"/>
            <a:ext cx="3496484" cy="3088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\\10.65.9.150\ds1\RRU\PA Design Studio Resources 2014\01 PA logotypes 2014\PA-logo_PowerPoint-only-EMF\New PA Logo lockup.e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09" y="1285243"/>
            <a:ext cx="2662202" cy="35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"/>
          <p:cNvSpPr txBox="1">
            <a:spLocks/>
          </p:cNvSpPr>
          <p:nvPr/>
        </p:nvSpPr>
        <p:spPr>
          <a:xfrm>
            <a:off x="2425359" y="0"/>
            <a:ext cx="4589476" cy="110835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GB" sz="5400" b="1" dirty="0" err="1" smtClean="0">
                <a:solidFill>
                  <a:srgbClr val="7030A0"/>
                </a:solidFill>
                <a:latin typeface="Syncopate"/>
                <a:ea typeface="Syncopate"/>
                <a:cs typeface="Syncopate"/>
                <a:sym typeface="Syncopate"/>
              </a:rPr>
              <a:t>Vet</a:t>
            </a:r>
            <a:r>
              <a:rPr lang="en-GB" sz="5400" b="1" dirty="0" err="1" smtClean="0">
                <a:solidFill>
                  <a:schemeClr val="bg1">
                    <a:lumMod val="50000"/>
                  </a:schemeClr>
                </a:solidFill>
                <a:latin typeface="Syncopate"/>
                <a:ea typeface="Syncopate"/>
                <a:cs typeface="Syncopate"/>
                <a:sym typeface="Syncopate"/>
              </a:rPr>
              <a:t>Bot</a:t>
            </a:r>
            <a:endParaRPr lang="en-GB" sz="5400" b="1" dirty="0">
              <a:solidFill>
                <a:schemeClr val="bg1">
                  <a:lumMod val="50000"/>
                </a:schemeClr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</p:spTree>
    <p:extLst>
      <p:ext uri="{BB962C8B-B14F-4D97-AF65-F5344CB8AC3E}">
        <p14:creationId xmlns:p14="http://schemas.microsoft.com/office/powerpoint/2010/main" val="252297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224</Words>
  <Application>Microsoft Office PowerPoint</Application>
  <PresentationFormat>On-screen Show (16:9)</PresentationFormat>
  <Paragraphs>58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Syncopate</vt:lpstr>
      <vt:lpstr>Ubuntu Light</vt:lpstr>
      <vt:lpstr>Arial</vt:lpstr>
      <vt:lpstr>Simple Light</vt:lpstr>
      <vt:lpstr>VetBot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VetBot</dc:title>
  <dc:creator>Colin Kelly</dc:creator>
  <cp:lastModifiedBy>Colin Kelly</cp:lastModifiedBy>
  <cp:revision>17</cp:revision>
  <dcterms:modified xsi:type="dcterms:W3CDTF">2017-11-29T13:55:03Z</dcterms:modified>
</cp:coreProperties>
</file>